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48" y="-4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7D9A3-7920-4683-B465-05BEDD7CA64F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E7AC7-05BE-4200-B791-19225512D1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155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7D9A3-7920-4683-B465-05BEDD7CA64F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E7AC7-05BE-4200-B791-19225512D1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511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7D9A3-7920-4683-B465-05BEDD7CA64F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E7AC7-05BE-4200-B791-19225512D1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936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7D9A3-7920-4683-B465-05BEDD7CA64F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E7AC7-05BE-4200-B791-19225512D1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029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7D9A3-7920-4683-B465-05BEDD7CA64F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E7AC7-05BE-4200-B791-19225512D1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557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7D9A3-7920-4683-B465-05BEDD7CA64F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E7AC7-05BE-4200-B791-19225512D1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976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7D9A3-7920-4683-B465-05BEDD7CA64F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E7AC7-05BE-4200-B791-19225512D1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440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7D9A3-7920-4683-B465-05BEDD7CA64F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E7AC7-05BE-4200-B791-19225512D1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66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7D9A3-7920-4683-B465-05BEDD7CA64F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E7AC7-05BE-4200-B791-19225512D1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25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7D9A3-7920-4683-B465-05BEDD7CA64F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E7AC7-05BE-4200-B791-19225512D1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518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7D9A3-7920-4683-B465-05BEDD7CA64F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E7AC7-05BE-4200-B791-19225512D1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484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C7D9A3-7920-4683-B465-05BEDD7CA64F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5E7AC7-05BE-4200-B791-19225512D1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5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13" Type="http://schemas.openxmlformats.org/officeDocument/2006/relationships/image" Target="../media/image12.jpe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wmf"/><Relationship Id="rId12" Type="http://schemas.openxmlformats.org/officeDocument/2006/relationships/image" Target="../media/image11.jpeg"/><Relationship Id="rId17" Type="http://schemas.openxmlformats.org/officeDocument/2006/relationships/image" Target="../media/image16.wmf"/><Relationship Id="rId2" Type="http://schemas.openxmlformats.org/officeDocument/2006/relationships/image" Target="../media/image1.png"/><Relationship Id="rId16" Type="http://schemas.openxmlformats.org/officeDocument/2006/relationships/image" Target="../media/image15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wmf"/><Relationship Id="rId5" Type="http://schemas.openxmlformats.org/officeDocument/2006/relationships/image" Target="../media/image4.png"/><Relationship Id="rId15" Type="http://schemas.openxmlformats.org/officeDocument/2006/relationships/image" Target="../media/image14.wmf"/><Relationship Id="rId10" Type="http://schemas.openxmlformats.org/officeDocument/2006/relationships/image" Target="../media/image9.wmf"/><Relationship Id="rId4" Type="http://schemas.openxmlformats.org/officeDocument/2006/relationships/image" Target="../media/image3.wmf"/><Relationship Id="rId9" Type="http://schemas.openxmlformats.org/officeDocument/2006/relationships/image" Target="../media/image8.png"/><Relationship Id="rId14" Type="http://schemas.openxmlformats.org/officeDocument/2006/relationships/image" Target="../media/image13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13" Type="http://schemas.openxmlformats.org/officeDocument/2006/relationships/image" Target="../media/image12.jpe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wmf"/><Relationship Id="rId12" Type="http://schemas.openxmlformats.org/officeDocument/2006/relationships/image" Target="../media/image11.jpeg"/><Relationship Id="rId17" Type="http://schemas.openxmlformats.org/officeDocument/2006/relationships/image" Target="../media/image16.wmf"/><Relationship Id="rId2" Type="http://schemas.openxmlformats.org/officeDocument/2006/relationships/image" Target="../media/image1.png"/><Relationship Id="rId16" Type="http://schemas.openxmlformats.org/officeDocument/2006/relationships/image" Target="../media/image15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wmf"/><Relationship Id="rId5" Type="http://schemas.openxmlformats.org/officeDocument/2006/relationships/image" Target="../media/image4.png"/><Relationship Id="rId15" Type="http://schemas.openxmlformats.org/officeDocument/2006/relationships/image" Target="../media/image14.wmf"/><Relationship Id="rId10" Type="http://schemas.openxmlformats.org/officeDocument/2006/relationships/image" Target="../media/image9.wmf"/><Relationship Id="rId4" Type="http://schemas.openxmlformats.org/officeDocument/2006/relationships/image" Target="../media/image3.wmf"/><Relationship Id="rId9" Type="http://schemas.openxmlformats.org/officeDocument/2006/relationships/image" Target="../media/image8.png"/><Relationship Id="rId14" Type="http://schemas.openxmlformats.org/officeDocument/2006/relationships/image" Target="../media/image13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wmf"/><Relationship Id="rId18" Type="http://schemas.openxmlformats.org/officeDocument/2006/relationships/image" Target="../media/image17.png"/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12" Type="http://schemas.openxmlformats.org/officeDocument/2006/relationships/image" Target="../media/image12.jpeg"/><Relationship Id="rId17" Type="http://schemas.openxmlformats.org/officeDocument/2006/relationships/image" Target="../media/image18.wmf"/><Relationship Id="rId2" Type="http://schemas.openxmlformats.org/officeDocument/2006/relationships/image" Target="../media/image2.png"/><Relationship Id="rId16" Type="http://schemas.openxmlformats.org/officeDocument/2006/relationships/image" Target="../media/image16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wmf"/><Relationship Id="rId11" Type="http://schemas.openxmlformats.org/officeDocument/2006/relationships/image" Target="../media/image11.jpeg"/><Relationship Id="rId5" Type="http://schemas.openxmlformats.org/officeDocument/2006/relationships/image" Target="../media/image5.png"/><Relationship Id="rId15" Type="http://schemas.openxmlformats.org/officeDocument/2006/relationships/image" Target="../media/image15.wmf"/><Relationship Id="rId10" Type="http://schemas.openxmlformats.org/officeDocument/2006/relationships/image" Target="../media/image10.wmf"/><Relationship Id="rId4" Type="http://schemas.openxmlformats.org/officeDocument/2006/relationships/image" Target="../media/image4.png"/><Relationship Id="rId9" Type="http://schemas.openxmlformats.org/officeDocument/2006/relationships/image" Target="../media/image9.wmf"/><Relationship Id="rId14" Type="http://schemas.openxmlformats.org/officeDocument/2006/relationships/image" Target="../media/image14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13" Type="http://schemas.openxmlformats.org/officeDocument/2006/relationships/image" Target="../media/image12.jpe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wmf"/><Relationship Id="rId12" Type="http://schemas.openxmlformats.org/officeDocument/2006/relationships/image" Target="../media/image11.jpeg"/><Relationship Id="rId17" Type="http://schemas.openxmlformats.org/officeDocument/2006/relationships/image" Target="../media/image16.wmf"/><Relationship Id="rId2" Type="http://schemas.openxmlformats.org/officeDocument/2006/relationships/image" Target="../media/image1.png"/><Relationship Id="rId16" Type="http://schemas.openxmlformats.org/officeDocument/2006/relationships/image" Target="../media/image15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wmf"/><Relationship Id="rId5" Type="http://schemas.openxmlformats.org/officeDocument/2006/relationships/image" Target="../media/image4.png"/><Relationship Id="rId15" Type="http://schemas.openxmlformats.org/officeDocument/2006/relationships/image" Target="../media/image14.wmf"/><Relationship Id="rId10" Type="http://schemas.openxmlformats.org/officeDocument/2006/relationships/image" Target="../media/image9.wmf"/><Relationship Id="rId4" Type="http://schemas.openxmlformats.org/officeDocument/2006/relationships/image" Target="../media/image3.wmf"/><Relationship Id="rId9" Type="http://schemas.openxmlformats.org/officeDocument/2006/relationships/image" Target="../media/image8.png"/><Relationship Id="rId14" Type="http://schemas.openxmlformats.org/officeDocument/2006/relationships/image" Target="../media/image1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7" name="Picture 404" descr="Description: C:\Documents and Settings\Owner\Local Settings\Temporary Internet Files\Content.IE5\72OVBJDZ\MC900441817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3849" y="533400"/>
            <a:ext cx="895350" cy="895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Picture 405" descr="Description: C:\Documents and Settings\Owner\Local Settings\Temporary Internet Files\Content.IE5\39PR9PFX\MC900437074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526" y="287725"/>
            <a:ext cx="1190625" cy="119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415" descr="Description: C:\Documents and Settings\Owner\Local Settings\Temporary Internet Files\Content.IE5\JHWSN2IA\MC900019715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7336" y="3239715"/>
            <a:ext cx="873125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412" descr="Description: C:\Documents and Settings\Owner\Local Settings\Temporary Internet Files\Content.IE5\HU1IG4TW\MC900441815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3025" y="1976437"/>
            <a:ext cx="904875" cy="90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410" descr="Description: C:\Documents and Settings\Owner\Local Settings\Temporary Internet Files\Content.IE5\JZ1UHFCY\MC900441816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260" y="1824037"/>
            <a:ext cx="1057275" cy="1057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414" descr="Description: C:\Documents and Settings\Owner\Local Settings\Temporary Internet Files\Content.IE5\GWZLNIR3\MC900354263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199" y="3077790"/>
            <a:ext cx="974725" cy="127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418" descr="Description: C:\Documents and Settings\Owner\Local Settings\Temporary Internet Files\Content.IE5\43HWYUN8\MC900305637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9924" y="4930402"/>
            <a:ext cx="923925" cy="865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406" descr="Description: C:\Documents and Settings\Owner\Local Settings\Temporary Internet Files\Content.IE5\72OVBJDZ\MC900437073[1]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9875" y="542925"/>
            <a:ext cx="800100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5" name="Picture 407" descr="Description: C:\Documents and Settings\Owner\Local Settings\Temporary Internet Files\Content.IE5\HU1IG4TW\MC900412526[1].wm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543791"/>
            <a:ext cx="727075" cy="73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403" descr="Description: C:\Documents and Settings\Owner\Local Settings\Temporary Internet Files\Content.IE5\5FQPW6FW\MC900357841[1].wmf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1486" y="510868"/>
            <a:ext cx="1323975" cy="81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413" descr="Description: C:\Documents and Settings\Owner\Local Settings\Temporary Internet Files\Content.IE5\43HWYUN8\MP900438651[1]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3950" y="3125415"/>
            <a:ext cx="831850" cy="118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417" descr="Description: C:\Documents and Settings\Owner\Local Settings\Temporary Internet Files\Content.IE5\XMLX0457\MP900305924[1]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56" y="4918074"/>
            <a:ext cx="665162" cy="93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416" descr="Description: C:\Documents and Settings\Owner\Local Settings\Temporary Internet Files\Content.IE5\OOLY3YEV\MC900232061[1].wmf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4860" y="3069832"/>
            <a:ext cx="657225" cy="1198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411" descr="Description: C:\Documents and Settings\Owner\Local Settings\Temporary Internet Files\Content.IE5\43HWYUN8\MC900157297[1].wmf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1486" y="1776040"/>
            <a:ext cx="1158875" cy="855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409" descr="Description: C:\Documents and Settings\Owner\Local Settings\Temporary Internet Files\Content.IE5\HU1IG4TW\MC900024402[1].wmf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300" y="1828799"/>
            <a:ext cx="658813" cy="77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408" descr="Description: C:\Documents and Settings\Owner\Local Settings\Temporary Internet Files\Content.IE5\OOLY3YEV\MC900318702[1].wmf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681" y="1713334"/>
            <a:ext cx="895350" cy="103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2964080" y="5015332"/>
            <a:ext cx="352425" cy="6953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Calibri"/>
                <a:ea typeface="Calibri"/>
                <a:cs typeface="Times New Roman"/>
              </a:rPr>
              <a:t>H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Calibri"/>
                <a:ea typeface="Calibri"/>
                <a:cs typeface="Times New Roman"/>
              </a:rPr>
              <a:t>4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2" name="Text Box 2"/>
          <p:cNvSpPr txBox="1">
            <a:spLocks noChangeArrowheads="1"/>
          </p:cNvSpPr>
          <p:nvPr/>
        </p:nvSpPr>
        <p:spPr bwMode="auto">
          <a:xfrm>
            <a:off x="3316505" y="5015332"/>
            <a:ext cx="342900" cy="6953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Calibri"/>
                <a:ea typeface="Calibri"/>
                <a:cs typeface="Times New Roman"/>
              </a:rPr>
              <a:t>V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Calibri"/>
                <a:ea typeface="Calibri"/>
                <a:cs typeface="Times New Roman"/>
              </a:rPr>
              <a:t>7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4" name="Rectangle 20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Rectangle 21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Rectangle 22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ll MT" pitchFamily="18" charset="0"/>
                <a:ea typeface="Calibri" pitchFamily="34" charset="0"/>
                <a:cs typeface="Times New Roman" pitchFamily="18" charset="0"/>
              </a:rPr>
              <a:t>											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" name="Text Box 2"/>
          <p:cNvSpPr txBox="1">
            <a:spLocks noChangeArrowheads="1"/>
          </p:cNvSpPr>
          <p:nvPr/>
        </p:nvSpPr>
        <p:spPr bwMode="auto">
          <a:xfrm>
            <a:off x="3700461" y="4721125"/>
            <a:ext cx="5409660" cy="1647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800" b="1" dirty="0">
                <a:effectLst/>
                <a:latin typeface="Times New Roman"/>
                <a:ea typeface="Calibri"/>
                <a:cs typeface="Times New Roman"/>
              </a:rPr>
              <a:t>☺</a:t>
            </a:r>
            <a:r>
              <a:rPr lang="en-US" sz="1800" b="1" dirty="0" err="1">
                <a:effectLst/>
                <a:latin typeface="Bell MT"/>
                <a:ea typeface="Calibri"/>
                <a:cs typeface="Times New Roman"/>
              </a:rPr>
              <a:t>Respuestas</a:t>
            </a:r>
            <a:r>
              <a:rPr lang="en-US" sz="1800" b="1" dirty="0">
                <a:effectLst/>
                <a:latin typeface="Bell MT"/>
                <a:ea typeface="Calibri"/>
                <a:cs typeface="Times New Roman"/>
              </a:rPr>
              <a:t> </a:t>
            </a:r>
            <a:r>
              <a:rPr lang="en-US" sz="1800" b="1" dirty="0" err="1" smtClean="0">
                <a:effectLst/>
                <a:latin typeface="Bell MT"/>
                <a:ea typeface="Calibri"/>
                <a:cs typeface="Times New Roman"/>
              </a:rPr>
              <a:t>posibles</a:t>
            </a:r>
            <a:r>
              <a:rPr lang="en-US" sz="1800" b="1" dirty="0" err="1" smtClean="0">
                <a:effectLst/>
                <a:latin typeface="Times New Roman"/>
                <a:ea typeface="Calibri"/>
                <a:cs typeface="Times New Roman"/>
              </a:rPr>
              <a:t>☺</a:t>
            </a:r>
            <a:r>
              <a:rPr lang="en-US" sz="1100" dirty="0" err="1"/>
              <a:t>Yes</a:t>
            </a:r>
            <a:r>
              <a:rPr lang="en-US" sz="1100" dirty="0"/>
              <a:t>. = </a:t>
            </a:r>
            <a:r>
              <a:rPr lang="en-US" sz="1100" dirty="0" err="1"/>
              <a:t>Sí</a:t>
            </a:r>
            <a:r>
              <a:rPr lang="en-US" sz="1100" dirty="0"/>
              <a:t>./No. = No</a:t>
            </a:r>
            <a:r>
              <a:rPr lang="en-US" sz="1100" dirty="0" smtClean="0"/>
              <a:t>.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Bell MT"/>
                <a:ea typeface="Calibri"/>
                <a:cs typeface="Times New Roman"/>
              </a:rPr>
              <a:t>Is there __________ /Are there __________ ? = ¿Hay __________ ?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Bell MT"/>
                <a:ea typeface="Calibri"/>
                <a:cs typeface="Times New Roman"/>
              </a:rPr>
              <a:t>Yes, there is/there are __________ . = </a:t>
            </a:r>
            <a:r>
              <a:rPr lang="en-US" sz="1400" dirty="0" err="1">
                <a:effectLst/>
                <a:latin typeface="Bell MT"/>
                <a:ea typeface="Calibri"/>
                <a:cs typeface="Times New Roman"/>
              </a:rPr>
              <a:t>Sí</a:t>
            </a:r>
            <a:r>
              <a:rPr lang="en-US" sz="1400" dirty="0">
                <a:effectLst/>
                <a:latin typeface="Bell MT"/>
                <a:ea typeface="Calibri"/>
                <a:cs typeface="Times New Roman"/>
              </a:rPr>
              <a:t>, hay __________ .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Bell MT"/>
                <a:ea typeface="Calibri"/>
                <a:cs typeface="Times New Roman"/>
              </a:rPr>
              <a:t>No, there is/there are not __________ . = No, no hay __________ .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24" name="Picture 23"/>
          <p:cNvPicPr/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085" y="1552520"/>
            <a:ext cx="676910" cy="447040"/>
          </a:xfrm>
          <a:prstGeom prst="rect">
            <a:avLst/>
          </a:prstGeom>
          <a:noFill/>
        </p:spPr>
      </p:pic>
      <p:pic>
        <p:nvPicPr>
          <p:cNvPr id="25" name="Picture 408" descr="Description: C:\Documents and Settings\Owner\Local Settings\Temporary Internet Files\Content.IE5\OOLY3YEV\MC900318702[1].wmf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8737" y="1614487"/>
            <a:ext cx="895350" cy="103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08" descr="Description: C:\Documents and Settings\Owner\Local Settings\Temporary Internet Files\Content.IE5\OOLY3YEV\MC900318702[1].wmf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489" y="1735187"/>
            <a:ext cx="895350" cy="103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7" name="AutoShape 2"/>
          <p:cNvCxnSpPr>
            <a:cxnSpLocks noChangeShapeType="1"/>
          </p:cNvCxnSpPr>
          <p:nvPr/>
        </p:nvCxnSpPr>
        <p:spPr bwMode="auto">
          <a:xfrm flipH="1">
            <a:off x="7812360" y="1828799"/>
            <a:ext cx="67310" cy="56578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" name="AutoShape 2"/>
          <p:cNvCxnSpPr>
            <a:cxnSpLocks noChangeShapeType="1"/>
          </p:cNvCxnSpPr>
          <p:nvPr/>
        </p:nvCxnSpPr>
        <p:spPr bwMode="auto">
          <a:xfrm flipH="1">
            <a:off x="2412644" y="4678624"/>
            <a:ext cx="247650" cy="50355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" name="AutoShape 2"/>
          <p:cNvCxnSpPr>
            <a:cxnSpLocks noChangeShapeType="1"/>
          </p:cNvCxnSpPr>
          <p:nvPr/>
        </p:nvCxnSpPr>
        <p:spPr bwMode="auto">
          <a:xfrm>
            <a:off x="6670990" y="3495302"/>
            <a:ext cx="483870" cy="4413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Rectangle 1"/>
          <p:cNvSpPr/>
          <p:nvPr/>
        </p:nvSpPr>
        <p:spPr>
          <a:xfrm>
            <a:off x="724755" y="1306710"/>
            <a:ext cx="799928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dirty="0">
                <a:latin typeface="Bell MT" pitchFamily="18" charset="0"/>
              </a:rPr>
              <a:t>el guante		</a:t>
            </a:r>
            <a:r>
              <a:rPr lang="it-IT" sz="1400" dirty="0" smtClean="0">
                <a:latin typeface="Bell MT" pitchFamily="18" charset="0"/>
              </a:rPr>
              <a:t>el </a:t>
            </a:r>
            <a:r>
              <a:rPr lang="it-IT" sz="1400" dirty="0">
                <a:latin typeface="Bell MT" pitchFamily="18" charset="0"/>
              </a:rPr>
              <a:t>cátcher, el receptor	</a:t>
            </a:r>
            <a:r>
              <a:rPr lang="it-IT" sz="1400" dirty="0" smtClean="0">
                <a:latin typeface="Bell MT" pitchFamily="18" charset="0"/>
              </a:rPr>
              <a:t>           la </a:t>
            </a:r>
            <a:r>
              <a:rPr lang="it-IT" sz="1400" dirty="0">
                <a:latin typeface="Bell MT" pitchFamily="18" charset="0"/>
              </a:rPr>
              <a:t>pelota		la gorra	</a:t>
            </a:r>
            <a:endParaRPr lang="en-US" sz="1400" dirty="0">
              <a:latin typeface="Bell MT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24755" y="2771825"/>
            <a:ext cx="823973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dirty="0">
                <a:latin typeface="Bell MT" pitchFamily="18" charset="0"/>
              </a:rPr>
              <a:t>el jugador de </a:t>
            </a:r>
            <a:r>
              <a:rPr lang="it-IT" sz="1400" dirty="0" smtClean="0">
                <a:latin typeface="Bell MT" pitchFamily="18" charset="0"/>
              </a:rPr>
              <a:t>béisbol</a:t>
            </a:r>
            <a:r>
              <a:rPr lang="it-IT" sz="1400" dirty="0">
                <a:latin typeface="Bell MT" pitchFamily="18" charset="0"/>
              </a:rPr>
              <a:t> </a:t>
            </a:r>
            <a:r>
              <a:rPr lang="it-IT" sz="1400" dirty="0" smtClean="0">
                <a:latin typeface="Bell MT" pitchFamily="18" charset="0"/>
              </a:rPr>
              <a:t>      el </a:t>
            </a:r>
            <a:r>
              <a:rPr lang="it-IT" sz="1400" dirty="0">
                <a:latin typeface="Bell MT" pitchFamily="18" charset="0"/>
              </a:rPr>
              <a:t>pícher, el lanzador	</a:t>
            </a:r>
            <a:r>
              <a:rPr lang="it-IT" sz="1400" dirty="0" smtClean="0">
                <a:latin typeface="Bell MT" pitchFamily="18" charset="0"/>
              </a:rPr>
              <a:t>          el </a:t>
            </a:r>
            <a:r>
              <a:rPr lang="it-IT" sz="1400" dirty="0">
                <a:latin typeface="Bell MT" pitchFamily="18" charset="0"/>
              </a:rPr>
              <a:t>bateador		</a:t>
            </a:r>
            <a:r>
              <a:rPr lang="it-IT" sz="1400" dirty="0" smtClean="0">
                <a:latin typeface="Bell MT" pitchFamily="18" charset="0"/>
              </a:rPr>
              <a:t>la </a:t>
            </a:r>
            <a:r>
              <a:rPr lang="it-IT" sz="1400" dirty="0">
                <a:latin typeface="Bell MT" pitchFamily="18" charset="0"/>
              </a:rPr>
              <a:t>base</a:t>
            </a:r>
            <a:endParaRPr lang="en-US" sz="1400" dirty="0">
              <a:latin typeface="Bell MT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24755" y="4306515"/>
            <a:ext cx="782796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dirty="0">
                <a:latin typeface="Bell MT" pitchFamily="18" charset="0"/>
              </a:rPr>
              <a:t>el campo de béisbol	</a:t>
            </a:r>
            <a:r>
              <a:rPr lang="it-IT" sz="1400" dirty="0" smtClean="0">
                <a:latin typeface="Bell MT" pitchFamily="18" charset="0"/>
              </a:rPr>
              <a:t>el </a:t>
            </a:r>
            <a:r>
              <a:rPr lang="it-IT" sz="1400" dirty="0">
                <a:latin typeface="Bell MT" pitchFamily="18" charset="0"/>
              </a:rPr>
              <a:t>jardinero		 </a:t>
            </a:r>
            <a:r>
              <a:rPr lang="it-IT" sz="1400" dirty="0" smtClean="0">
                <a:latin typeface="Bell MT" pitchFamily="18" charset="0"/>
              </a:rPr>
              <a:t>         el </a:t>
            </a:r>
            <a:r>
              <a:rPr lang="it-IT" sz="1400" dirty="0">
                <a:latin typeface="Bell MT" pitchFamily="18" charset="0"/>
              </a:rPr>
              <a:t>estadio	 </a:t>
            </a:r>
            <a:r>
              <a:rPr lang="it-IT" sz="1400" dirty="0" smtClean="0">
                <a:latin typeface="Bell MT" pitchFamily="18" charset="0"/>
              </a:rPr>
              <a:t>                   el </a:t>
            </a:r>
            <a:r>
              <a:rPr lang="it-IT" sz="1400" dirty="0">
                <a:latin typeface="Bell MT" pitchFamily="18" charset="0"/>
              </a:rPr>
              <a:t>platillo</a:t>
            </a:r>
            <a:endParaRPr lang="en-US" sz="1400" dirty="0">
              <a:latin typeface="Bell MT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3435" y="5901230"/>
            <a:ext cx="299601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400" dirty="0">
                <a:latin typeface="Bell MT" pitchFamily="18" charset="0"/>
              </a:rPr>
              <a:t>el tablero </a:t>
            </a:r>
            <a:r>
              <a:rPr lang="it-IT" sz="1400" dirty="0" smtClean="0">
                <a:latin typeface="Bell MT" pitchFamily="18" charset="0"/>
              </a:rPr>
              <a:t>indicador  el bate      el </a:t>
            </a:r>
            <a:r>
              <a:rPr lang="it-IT" sz="1400" dirty="0">
                <a:latin typeface="Bell MT" pitchFamily="18" charset="0"/>
              </a:rPr>
              <a:t>tanto</a:t>
            </a:r>
            <a:endParaRPr lang="en-US" sz="1400" dirty="0">
              <a:latin typeface="Bell MT" pitchFamily="18" charset="0"/>
            </a:endParaRPr>
          </a:p>
        </p:txBody>
      </p:sp>
      <p:cxnSp>
        <p:nvCxnSpPr>
          <p:cNvPr id="34" name="AutoShape 2"/>
          <p:cNvCxnSpPr>
            <a:cxnSpLocks noChangeShapeType="1"/>
          </p:cNvCxnSpPr>
          <p:nvPr/>
        </p:nvCxnSpPr>
        <p:spPr bwMode="auto">
          <a:xfrm>
            <a:off x="389701" y="496762"/>
            <a:ext cx="483870" cy="4413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91183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7" name="Picture 404" descr="Description: C:\Documents and Settings\Owner\Local Settings\Temporary Internet Files\Content.IE5\72OVBJDZ\MC900441817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3849" y="533400"/>
            <a:ext cx="895350" cy="895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Picture 405" descr="Description: C:\Documents and Settings\Owner\Local Settings\Temporary Internet Files\Content.IE5\39PR9PFX\MC900437074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526" y="287725"/>
            <a:ext cx="1190625" cy="119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415" descr="Description: C:\Documents and Settings\Owner\Local Settings\Temporary Internet Files\Content.IE5\JHWSN2IA\MC900019715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7336" y="3239715"/>
            <a:ext cx="873125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412" descr="Description: C:\Documents and Settings\Owner\Local Settings\Temporary Internet Files\Content.IE5\HU1IG4TW\MC900441815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3025" y="1976437"/>
            <a:ext cx="904875" cy="90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410" descr="Description: C:\Documents and Settings\Owner\Local Settings\Temporary Internet Files\Content.IE5\JZ1UHFCY\MC900441816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260" y="1824037"/>
            <a:ext cx="1057275" cy="1057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414" descr="Description: C:\Documents and Settings\Owner\Local Settings\Temporary Internet Files\Content.IE5\GWZLNIR3\MC900354263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199" y="3077790"/>
            <a:ext cx="974725" cy="127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418" descr="Description: C:\Documents and Settings\Owner\Local Settings\Temporary Internet Files\Content.IE5\43HWYUN8\MC900305637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1424" y="5003138"/>
            <a:ext cx="923925" cy="865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406" descr="Description: C:\Documents and Settings\Owner\Local Settings\Temporary Internet Files\Content.IE5\72OVBJDZ\MC900437073[1]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9875" y="542925"/>
            <a:ext cx="800100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5" name="Picture 407" descr="Description: C:\Documents and Settings\Owner\Local Settings\Temporary Internet Files\Content.IE5\HU1IG4TW\MC900412526[1].wm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543791"/>
            <a:ext cx="727075" cy="73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403" descr="Description: C:\Documents and Settings\Owner\Local Settings\Temporary Internet Files\Content.IE5\5FQPW6FW\MC900357841[1].wmf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1486" y="510868"/>
            <a:ext cx="1323975" cy="81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413" descr="Description: C:\Documents and Settings\Owner\Local Settings\Temporary Internet Files\Content.IE5\43HWYUN8\MP900438651[1]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3950" y="3125415"/>
            <a:ext cx="831850" cy="118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417" descr="Description: C:\Documents and Settings\Owner\Local Settings\Temporary Internet Files\Content.IE5\XMLX0457\MP900305924[1]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56" y="4918074"/>
            <a:ext cx="665162" cy="93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416" descr="Description: C:\Documents and Settings\Owner\Local Settings\Temporary Internet Files\Content.IE5\OOLY3YEV\MC900232061[1].wmf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4860" y="3069832"/>
            <a:ext cx="657225" cy="1198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411" descr="Description: C:\Documents and Settings\Owner\Local Settings\Temporary Internet Files\Content.IE5\43HWYUN8\MC900157297[1].wmf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1486" y="1776040"/>
            <a:ext cx="1158875" cy="855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409" descr="Description: C:\Documents and Settings\Owner\Local Settings\Temporary Internet Files\Content.IE5\HU1IG4TW\MC900024402[1].wmf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300" y="1828799"/>
            <a:ext cx="658813" cy="77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408" descr="Description: C:\Documents and Settings\Owner\Local Settings\Temporary Internet Files\Content.IE5\OOLY3YEV\MC900318702[1].wmf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681" y="1713334"/>
            <a:ext cx="895350" cy="103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4904651" y="5015332"/>
            <a:ext cx="352425" cy="6953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Calibri"/>
                <a:ea typeface="Calibri"/>
                <a:cs typeface="Times New Roman"/>
              </a:rPr>
              <a:t>H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Calibri"/>
                <a:ea typeface="Calibri"/>
                <a:cs typeface="Times New Roman"/>
              </a:rPr>
              <a:t>4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2" name="Text Box 2"/>
          <p:cNvSpPr txBox="1">
            <a:spLocks noChangeArrowheads="1"/>
          </p:cNvSpPr>
          <p:nvPr/>
        </p:nvSpPr>
        <p:spPr bwMode="auto">
          <a:xfrm>
            <a:off x="5262562" y="5015332"/>
            <a:ext cx="342900" cy="6953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Calibri"/>
                <a:ea typeface="Calibri"/>
                <a:cs typeface="Times New Roman"/>
              </a:rPr>
              <a:t>V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Calibri"/>
                <a:ea typeface="Calibri"/>
                <a:cs typeface="Times New Roman"/>
              </a:rPr>
              <a:t>7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4" name="Rectangle 20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Rectangle 21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Rectangle 22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ll MT" pitchFamily="18" charset="0"/>
                <a:ea typeface="Calibri" pitchFamily="34" charset="0"/>
                <a:cs typeface="Times New Roman" pitchFamily="18" charset="0"/>
              </a:rPr>
              <a:t>											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4" name="Picture 23"/>
          <p:cNvPicPr/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085" y="1552520"/>
            <a:ext cx="676910" cy="447040"/>
          </a:xfrm>
          <a:prstGeom prst="rect">
            <a:avLst/>
          </a:prstGeom>
          <a:noFill/>
        </p:spPr>
      </p:pic>
      <p:pic>
        <p:nvPicPr>
          <p:cNvPr id="25" name="Picture 408" descr="Description: C:\Documents and Settings\Owner\Local Settings\Temporary Internet Files\Content.IE5\OOLY3YEV\MC900318702[1].wmf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8737" y="1614487"/>
            <a:ext cx="895350" cy="103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08" descr="Description: C:\Documents and Settings\Owner\Local Settings\Temporary Internet Files\Content.IE5\OOLY3YEV\MC900318702[1].wmf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489" y="1735187"/>
            <a:ext cx="895350" cy="103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7" name="AutoShape 2"/>
          <p:cNvCxnSpPr>
            <a:cxnSpLocks noChangeShapeType="1"/>
          </p:cNvCxnSpPr>
          <p:nvPr/>
        </p:nvCxnSpPr>
        <p:spPr bwMode="auto">
          <a:xfrm flipH="1">
            <a:off x="7812360" y="1828799"/>
            <a:ext cx="67310" cy="56578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" name="AutoShape 2"/>
          <p:cNvCxnSpPr>
            <a:cxnSpLocks noChangeShapeType="1"/>
          </p:cNvCxnSpPr>
          <p:nvPr/>
        </p:nvCxnSpPr>
        <p:spPr bwMode="auto">
          <a:xfrm flipH="1">
            <a:off x="3110921" y="4766728"/>
            <a:ext cx="247650" cy="50355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" name="AutoShape 2"/>
          <p:cNvCxnSpPr>
            <a:cxnSpLocks noChangeShapeType="1"/>
          </p:cNvCxnSpPr>
          <p:nvPr/>
        </p:nvCxnSpPr>
        <p:spPr bwMode="auto">
          <a:xfrm>
            <a:off x="6670990" y="3495302"/>
            <a:ext cx="483870" cy="4413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Rectangle 1"/>
          <p:cNvSpPr/>
          <p:nvPr/>
        </p:nvSpPr>
        <p:spPr>
          <a:xfrm>
            <a:off x="724755" y="1306710"/>
            <a:ext cx="799928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dirty="0">
                <a:latin typeface="Bell MT" pitchFamily="18" charset="0"/>
              </a:rPr>
              <a:t>el guante		</a:t>
            </a:r>
            <a:r>
              <a:rPr lang="it-IT" sz="1400" dirty="0" smtClean="0">
                <a:latin typeface="Bell MT" pitchFamily="18" charset="0"/>
              </a:rPr>
              <a:t>el </a:t>
            </a:r>
            <a:r>
              <a:rPr lang="it-IT" sz="1400" dirty="0">
                <a:latin typeface="Bell MT" pitchFamily="18" charset="0"/>
              </a:rPr>
              <a:t>cátcher, el receptor	</a:t>
            </a:r>
            <a:r>
              <a:rPr lang="it-IT" sz="1400" dirty="0" smtClean="0">
                <a:latin typeface="Bell MT" pitchFamily="18" charset="0"/>
              </a:rPr>
              <a:t>           la </a:t>
            </a:r>
            <a:r>
              <a:rPr lang="it-IT" sz="1400" dirty="0">
                <a:latin typeface="Bell MT" pitchFamily="18" charset="0"/>
              </a:rPr>
              <a:t>pelota		la gorra	</a:t>
            </a:r>
            <a:endParaRPr lang="en-US" sz="1400" dirty="0">
              <a:latin typeface="Bell MT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24755" y="2771825"/>
            <a:ext cx="823973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dirty="0">
                <a:latin typeface="Bell MT" pitchFamily="18" charset="0"/>
              </a:rPr>
              <a:t>el jugador de </a:t>
            </a:r>
            <a:r>
              <a:rPr lang="it-IT" sz="1400" dirty="0" smtClean="0">
                <a:latin typeface="Bell MT" pitchFamily="18" charset="0"/>
              </a:rPr>
              <a:t>béisbol</a:t>
            </a:r>
            <a:r>
              <a:rPr lang="it-IT" sz="1400" dirty="0">
                <a:latin typeface="Bell MT" pitchFamily="18" charset="0"/>
              </a:rPr>
              <a:t> </a:t>
            </a:r>
            <a:r>
              <a:rPr lang="it-IT" sz="1400" dirty="0" smtClean="0">
                <a:latin typeface="Bell MT" pitchFamily="18" charset="0"/>
              </a:rPr>
              <a:t>      el </a:t>
            </a:r>
            <a:r>
              <a:rPr lang="it-IT" sz="1400" dirty="0">
                <a:latin typeface="Bell MT" pitchFamily="18" charset="0"/>
              </a:rPr>
              <a:t>pícher, el lanzador	</a:t>
            </a:r>
            <a:r>
              <a:rPr lang="it-IT" sz="1400" dirty="0" smtClean="0">
                <a:latin typeface="Bell MT" pitchFamily="18" charset="0"/>
              </a:rPr>
              <a:t>          el </a:t>
            </a:r>
            <a:r>
              <a:rPr lang="it-IT" sz="1400" dirty="0">
                <a:latin typeface="Bell MT" pitchFamily="18" charset="0"/>
              </a:rPr>
              <a:t>bateador		</a:t>
            </a:r>
            <a:r>
              <a:rPr lang="it-IT" sz="1400" dirty="0" smtClean="0">
                <a:latin typeface="Bell MT" pitchFamily="18" charset="0"/>
              </a:rPr>
              <a:t>la </a:t>
            </a:r>
            <a:r>
              <a:rPr lang="it-IT" sz="1400" dirty="0">
                <a:latin typeface="Bell MT" pitchFamily="18" charset="0"/>
              </a:rPr>
              <a:t>base</a:t>
            </a:r>
            <a:endParaRPr lang="en-US" sz="1400" dirty="0">
              <a:latin typeface="Bell MT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24755" y="4306515"/>
            <a:ext cx="782796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dirty="0">
                <a:latin typeface="Bell MT" pitchFamily="18" charset="0"/>
              </a:rPr>
              <a:t>el campo de béisbol	</a:t>
            </a:r>
            <a:r>
              <a:rPr lang="it-IT" sz="1400" dirty="0" smtClean="0">
                <a:latin typeface="Bell MT" pitchFamily="18" charset="0"/>
              </a:rPr>
              <a:t>el </a:t>
            </a:r>
            <a:r>
              <a:rPr lang="it-IT" sz="1400" dirty="0">
                <a:latin typeface="Bell MT" pitchFamily="18" charset="0"/>
              </a:rPr>
              <a:t>jardinero		 </a:t>
            </a:r>
            <a:r>
              <a:rPr lang="it-IT" sz="1400" dirty="0" smtClean="0">
                <a:latin typeface="Bell MT" pitchFamily="18" charset="0"/>
              </a:rPr>
              <a:t>         el </a:t>
            </a:r>
            <a:r>
              <a:rPr lang="it-IT" sz="1400" dirty="0">
                <a:latin typeface="Bell MT" pitchFamily="18" charset="0"/>
              </a:rPr>
              <a:t>estadio	 </a:t>
            </a:r>
            <a:r>
              <a:rPr lang="it-IT" sz="1400" dirty="0" smtClean="0">
                <a:latin typeface="Bell MT" pitchFamily="18" charset="0"/>
              </a:rPr>
              <a:t>                   el </a:t>
            </a:r>
            <a:r>
              <a:rPr lang="it-IT" sz="1400" dirty="0">
                <a:latin typeface="Bell MT" pitchFamily="18" charset="0"/>
              </a:rPr>
              <a:t>platillo</a:t>
            </a:r>
            <a:endParaRPr lang="en-US" sz="1400" dirty="0">
              <a:latin typeface="Bell MT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3435" y="5901230"/>
            <a:ext cx="497091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400" dirty="0">
                <a:latin typeface="Bell MT" pitchFamily="18" charset="0"/>
              </a:rPr>
              <a:t>el tablero </a:t>
            </a:r>
            <a:r>
              <a:rPr lang="it-IT" sz="1400" dirty="0" smtClean="0">
                <a:latin typeface="Bell MT" pitchFamily="18" charset="0"/>
              </a:rPr>
              <a:t>indicador          el bate                                        el </a:t>
            </a:r>
            <a:r>
              <a:rPr lang="it-IT" sz="1400" dirty="0">
                <a:latin typeface="Bell MT" pitchFamily="18" charset="0"/>
              </a:rPr>
              <a:t>tanto</a:t>
            </a:r>
            <a:endParaRPr lang="en-US" sz="1400" dirty="0">
              <a:latin typeface="Bell MT" pitchFamily="18" charset="0"/>
            </a:endParaRPr>
          </a:p>
        </p:txBody>
      </p:sp>
      <p:cxnSp>
        <p:nvCxnSpPr>
          <p:cNvPr id="33" name="AutoShape 2"/>
          <p:cNvCxnSpPr>
            <a:cxnSpLocks noChangeShapeType="1"/>
          </p:cNvCxnSpPr>
          <p:nvPr/>
        </p:nvCxnSpPr>
        <p:spPr bwMode="auto">
          <a:xfrm>
            <a:off x="379187" y="447450"/>
            <a:ext cx="483870" cy="4413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242672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3" name="Picture 405" descr="Description: C:\Documents and Settings\Owner\Local Settings\Temporary Internet Files\Content.IE5\39PR9PFX\MC900437074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005" y="399545"/>
            <a:ext cx="1190625" cy="119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415" descr="Description: C:\Documents and Settings\Owner\Local Settings\Temporary Internet Files\Content.IE5\JHWSN2IA\MC900019715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7336" y="3239715"/>
            <a:ext cx="873125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412" descr="Description: C:\Documents and Settings\Owner\Local Settings\Temporary Internet Files\Content.IE5\HU1IG4TW\MC900441815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3025" y="1976437"/>
            <a:ext cx="904875" cy="90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410" descr="Description: C:\Documents and Settings\Owner\Local Settings\Temporary Internet Files\Content.IE5\JZ1UHFCY\MC900441816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260" y="1824037"/>
            <a:ext cx="1057275" cy="1057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414" descr="Description: C:\Documents and Settings\Owner\Local Settings\Temporary Internet Files\Content.IE5\GWZLNIR3\MC900354263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199" y="3077790"/>
            <a:ext cx="974725" cy="127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418" descr="Description: C:\Documents and Settings\Owner\Local Settings\Temporary Internet Files\Content.IE5\43HWYUN8\MC900305637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9924" y="4930402"/>
            <a:ext cx="923925" cy="865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406" descr="Description: C:\Documents and Settings\Owner\Local Settings\Temporary Internet Files\Content.IE5\72OVBJDZ\MC900437073[1]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9225" y="609600"/>
            <a:ext cx="800100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5" name="Picture 407" descr="Description: C:\Documents and Settings\Owner\Local Settings\Temporary Internet Files\Content.IE5\HU1IG4TW\MC900412526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8675" y="609600"/>
            <a:ext cx="727075" cy="73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403" descr="Description: C:\Documents and Settings\Owner\Local Settings\Temporary Internet Files\Content.IE5\5FQPW6FW\MC900357841[1].wm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8925" y="609600"/>
            <a:ext cx="1323975" cy="81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413" descr="Description: C:\Documents and Settings\Owner\Local Settings\Temporary Internet Files\Content.IE5\43HWYUN8\MP900438651[1]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88" y="2957140"/>
            <a:ext cx="831850" cy="118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417" descr="Description: C:\Documents and Settings\Owner\Local Settings\Temporary Internet Files\Content.IE5\XMLX0457\MP900305924[1]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56" y="4918074"/>
            <a:ext cx="665162" cy="93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416" descr="Description: C:\Documents and Settings\Owner\Local Settings\Temporary Internet Files\Content.IE5\OOLY3YEV\MC900232061[1].wmf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310" y="2819822"/>
            <a:ext cx="657225" cy="1198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411" descr="Description: C:\Documents and Settings\Owner\Local Settings\Temporary Internet Files\Content.IE5\43HWYUN8\MC900157297[1].wmf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1486" y="1776040"/>
            <a:ext cx="1158875" cy="855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409" descr="Description: C:\Documents and Settings\Owner\Local Settings\Temporary Internet Files\Content.IE5\HU1IG4TW\MC900024402[1].wmf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300" y="1828799"/>
            <a:ext cx="658813" cy="77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408" descr="Description: C:\Documents and Settings\Owner\Local Settings\Temporary Internet Files\Content.IE5\OOLY3YEV\MC900318702[1].wmf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579" y="1783184"/>
            <a:ext cx="895350" cy="103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2964080" y="5015332"/>
            <a:ext cx="352425" cy="6953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Calibri"/>
                <a:ea typeface="Calibri"/>
                <a:cs typeface="Times New Roman"/>
              </a:rPr>
              <a:t>H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latin typeface="Calibri"/>
                <a:ea typeface="Calibri"/>
                <a:cs typeface="Times New Roman"/>
              </a:rPr>
              <a:t>7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2" name="Text Box 2"/>
          <p:cNvSpPr txBox="1">
            <a:spLocks noChangeArrowheads="1"/>
          </p:cNvSpPr>
          <p:nvPr/>
        </p:nvSpPr>
        <p:spPr bwMode="auto">
          <a:xfrm>
            <a:off x="3316505" y="5015332"/>
            <a:ext cx="342900" cy="6953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Calibri"/>
                <a:ea typeface="Calibri"/>
                <a:cs typeface="Times New Roman"/>
              </a:rPr>
              <a:t>V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latin typeface="Calibri"/>
                <a:ea typeface="Calibri"/>
                <a:cs typeface="Times New Roman"/>
              </a:rPr>
              <a:t>4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4" name="Rectangle 20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Rectangle 21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Rectangle 22"/>
          <p:cNvSpPr>
            <a:spLocks noChangeArrowheads="1"/>
          </p:cNvSpPr>
          <p:nvPr/>
        </p:nvSpPr>
        <p:spPr bwMode="auto">
          <a:xfrm>
            <a:off x="152400" y="317213"/>
            <a:ext cx="941796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ll MT" pitchFamily="18" charset="0"/>
                <a:ea typeface="Calibri" pitchFamily="34" charset="0"/>
                <a:cs typeface="Times New Roman" pitchFamily="18" charset="0"/>
              </a:rPr>
              <a:t>										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" name="Text Box 2"/>
          <p:cNvSpPr txBox="1">
            <a:spLocks noChangeArrowheads="1"/>
          </p:cNvSpPr>
          <p:nvPr/>
        </p:nvSpPr>
        <p:spPr bwMode="auto">
          <a:xfrm>
            <a:off x="3700461" y="4721125"/>
            <a:ext cx="5409660" cy="1647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800" b="1" dirty="0">
                <a:effectLst/>
                <a:latin typeface="Times New Roman"/>
                <a:ea typeface="Calibri"/>
                <a:cs typeface="Times New Roman"/>
              </a:rPr>
              <a:t>☺</a:t>
            </a:r>
            <a:r>
              <a:rPr lang="en-US" sz="1800" b="1" dirty="0" err="1">
                <a:effectLst/>
                <a:latin typeface="Bell MT"/>
                <a:ea typeface="Calibri"/>
                <a:cs typeface="Times New Roman"/>
              </a:rPr>
              <a:t>Respuestas</a:t>
            </a:r>
            <a:r>
              <a:rPr lang="en-US" sz="1800" b="1" dirty="0">
                <a:effectLst/>
                <a:latin typeface="Bell MT"/>
                <a:ea typeface="Calibri"/>
                <a:cs typeface="Times New Roman"/>
              </a:rPr>
              <a:t> </a:t>
            </a:r>
            <a:r>
              <a:rPr lang="en-US" sz="1800" b="1" dirty="0" err="1" smtClean="0">
                <a:effectLst/>
                <a:latin typeface="Bell MT"/>
                <a:ea typeface="Calibri"/>
                <a:cs typeface="Times New Roman"/>
              </a:rPr>
              <a:t>posibles</a:t>
            </a:r>
            <a:r>
              <a:rPr lang="en-US" sz="1800" b="1" dirty="0" err="1" smtClean="0">
                <a:effectLst/>
                <a:latin typeface="Times New Roman"/>
                <a:ea typeface="Calibri"/>
                <a:cs typeface="Times New Roman"/>
              </a:rPr>
              <a:t>☺</a:t>
            </a:r>
            <a:r>
              <a:rPr lang="en-US" sz="1100" dirty="0" err="1"/>
              <a:t>Yes</a:t>
            </a:r>
            <a:r>
              <a:rPr lang="en-US" sz="1100" dirty="0"/>
              <a:t>. = </a:t>
            </a:r>
            <a:r>
              <a:rPr lang="en-US" sz="1100" dirty="0" err="1"/>
              <a:t>Sí</a:t>
            </a:r>
            <a:r>
              <a:rPr lang="en-US" sz="1100" dirty="0"/>
              <a:t>./No. = No</a:t>
            </a:r>
            <a:r>
              <a:rPr lang="en-US" sz="1100" dirty="0" smtClean="0"/>
              <a:t>.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Bell MT"/>
                <a:ea typeface="Calibri"/>
                <a:cs typeface="Times New Roman"/>
              </a:rPr>
              <a:t>Is there __________ /Are there __________ ? = ¿Hay __________ ?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Bell MT"/>
                <a:ea typeface="Calibri"/>
                <a:cs typeface="Times New Roman"/>
              </a:rPr>
              <a:t>Yes, there is/there are __________ . = </a:t>
            </a:r>
            <a:r>
              <a:rPr lang="en-US" sz="1400" dirty="0" err="1">
                <a:effectLst/>
                <a:latin typeface="Bell MT"/>
                <a:ea typeface="Calibri"/>
                <a:cs typeface="Times New Roman"/>
              </a:rPr>
              <a:t>Sí</a:t>
            </a:r>
            <a:r>
              <a:rPr lang="en-US" sz="1400" dirty="0">
                <a:effectLst/>
                <a:latin typeface="Bell MT"/>
                <a:ea typeface="Calibri"/>
                <a:cs typeface="Times New Roman"/>
              </a:rPr>
              <a:t>, hay __________ .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Bell MT"/>
                <a:ea typeface="Calibri"/>
                <a:cs typeface="Times New Roman"/>
              </a:rPr>
              <a:t>No, there is/there are not __________ . = No, no hay __________ .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25" name="Picture 2" descr="C:\Documents and Settings\Owner\Local Settings\Temporary Internet Files\Content.IE5\SOR886TI\MC900363012[1].wmf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6765" y="696344"/>
            <a:ext cx="1034266" cy="918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5" descr="C:\Documents and Settings\Owner\Local Settings\Temporary Internet Files\Content.IE5\HU1IG4TW\MC900024402[1].wmf"/>
          <p:cNvPicPr/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254" y="5482057"/>
            <a:ext cx="389890" cy="4572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7" name="AutoShape 2"/>
          <p:cNvCxnSpPr>
            <a:cxnSpLocks noChangeShapeType="1"/>
          </p:cNvCxnSpPr>
          <p:nvPr/>
        </p:nvCxnSpPr>
        <p:spPr bwMode="auto">
          <a:xfrm flipH="1">
            <a:off x="7812360" y="1828799"/>
            <a:ext cx="67310" cy="56578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" name="AutoShape 2"/>
          <p:cNvCxnSpPr>
            <a:cxnSpLocks noChangeShapeType="1"/>
          </p:cNvCxnSpPr>
          <p:nvPr/>
        </p:nvCxnSpPr>
        <p:spPr bwMode="auto">
          <a:xfrm>
            <a:off x="6588440" y="3274640"/>
            <a:ext cx="483870" cy="4413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" name="AutoShape 2"/>
          <p:cNvCxnSpPr>
            <a:cxnSpLocks noChangeShapeType="1"/>
          </p:cNvCxnSpPr>
          <p:nvPr/>
        </p:nvCxnSpPr>
        <p:spPr bwMode="auto">
          <a:xfrm flipH="1">
            <a:off x="2412644" y="4678624"/>
            <a:ext cx="247650" cy="50355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30" name="Picture 29"/>
          <p:cNvPicPr/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474" y="1653761"/>
            <a:ext cx="676910" cy="447040"/>
          </a:xfrm>
          <a:prstGeom prst="rect">
            <a:avLst/>
          </a:prstGeom>
          <a:noFill/>
        </p:spPr>
      </p:pic>
      <p:pic>
        <p:nvPicPr>
          <p:cNvPr id="32" name="Picture 408" descr="Description: C:\Documents and Settings\Owner\Local Settings\Temporary Internet Files\Content.IE5\OOLY3YEV\MC900318702[1].wmf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6151" y="1595750"/>
            <a:ext cx="895350" cy="103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408" descr="Description: C:\Documents and Settings\Owner\Local Settings\Temporary Internet Files\Content.IE5\OOLY3YEV\MC900318702[1].wmf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199" y="1976437"/>
            <a:ext cx="895350" cy="103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4" name="AutoShape 2"/>
          <p:cNvCxnSpPr>
            <a:cxnSpLocks noChangeShapeType="1"/>
          </p:cNvCxnSpPr>
          <p:nvPr/>
        </p:nvCxnSpPr>
        <p:spPr bwMode="auto">
          <a:xfrm>
            <a:off x="570021" y="577850"/>
            <a:ext cx="483870" cy="4413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726836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7" name="Picture 404" descr="Description: C:\Documents and Settings\Owner\Local Settings\Temporary Internet Files\Content.IE5\72OVBJDZ\MC900441817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1057" y="533400"/>
            <a:ext cx="895350" cy="895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Picture 405" descr="Description: C:\Documents and Settings\Owner\Local Settings\Temporary Internet Files\Content.IE5\39PR9PFX\MC900437074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423862"/>
            <a:ext cx="1190625" cy="119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415" descr="Description: C:\Documents and Settings\Owner\Local Settings\Temporary Internet Files\Content.IE5\JHWSN2IA\MC900019715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7336" y="3239715"/>
            <a:ext cx="873125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412" descr="Description: C:\Documents and Settings\Owner\Local Settings\Temporary Internet Files\Content.IE5\HU1IG4TW\MC900441815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3025" y="1976437"/>
            <a:ext cx="904875" cy="90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410" descr="Description: C:\Documents and Settings\Owner\Local Settings\Temporary Internet Files\Content.IE5\JZ1UHFCY\MC900441816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260" y="1824037"/>
            <a:ext cx="1057275" cy="1057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414" descr="Description: C:\Documents and Settings\Owner\Local Settings\Temporary Internet Files\Content.IE5\GWZLNIR3\MC900354263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199" y="3077790"/>
            <a:ext cx="974725" cy="127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418" descr="Description: C:\Documents and Settings\Owner\Local Settings\Temporary Internet Files\Content.IE5\43HWYUN8\MC900305637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9924" y="4930402"/>
            <a:ext cx="923925" cy="865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406" descr="Description: C:\Documents and Settings\Owner\Local Settings\Temporary Internet Files\Content.IE5\72OVBJDZ\MC900437073[1]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9225" y="609600"/>
            <a:ext cx="800100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5" name="Picture 407" descr="Description: C:\Documents and Settings\Owner\Local Settings\Temporary Internet Files\Content.IE5\HU1IG4TW\MC900412526[1].wm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8675" y="609600"/>
            <a:ext cx="727075" cy="73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403" descr="Description: C:\Documents and Settings\Owner\Local Settings\Temporary Internet Files\Content.IE5\5FQPW6FW\MC900357841[1].wmf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8925" y="609600"/>
            <a:ext cx="1323975" cy="81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413" descr="Description: C:\Documents and Settings\Owner\Local Settings\Temporary Internet Files\Content.IE5\43HWYUN8\MP900438651[1]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88" y="2957140"/>
            <a:ext cx="831850" cy="118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417" descr="Description: C:\Documents and Settings\Owner\Local Settings\Temporary Internet Files\Content.IE5\XMLX0457\MP900305924[1]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56" y="4918074"/>
            <a:ext cx="665162" cy="93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416" descr="Description: C:\Documents and Settings\Owner\Local Settings\Temporary Internet Files\Content.IE5\OOLY3YEV\MC900232061[1].wmf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310" y="2819822"/>
            <a:ext cx="657225" cy="1198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411" descr="Description: C:\Documents and Settings\Owner\Local Settings\Temporary Internet Files\Content.IE5\43HWYUN8\MC900157297[1].wmf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1486" y="1776040"/>
            <a:ext cx="1158875" cy="855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409" descr="Description: C:\Documents and Settings\Owner\Local Settings\Temporary Internet Files\Content.IE5\HU1IG4TW\MC900024402[1].wmf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300" y="1828799"/>
            <a:ext cx="658813" cy="77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408" descr="Description: C:\Documents and Settings\Owner\Local Settings\Temporary Internet Files\Content.IE5\OOLY3YEV\MC900318702[1].wmf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217" y="1662112"/>
            <a:ext cx="895350" cy="103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2964080" y="5015332"/>
            <a:ext cx="352425" cy="6953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Calibri"/>
                <a:ea typeface="Calibri"/>
                <a:cs typeface="Times New Roman"/>
              </a:rPr>
              <a:t>H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Calibri"/>
                <a:ea typeface="Calibri"/>
                <a:cs typeface="Times New Roman"/>
              </a:rPr>
              <a:t>4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2" name="Text Box 2"/>
          <p:cNvSpPr txBox="1">
            <a:spLocks noChangeArrowheads="1"/>
          </p:cNvSpPr>
          <p:nvPr/>
        </p:nvSpPr>
        <p:spPr bwMode="auto">
          <a:xfrm>
            <a:off x="3316505" y="5015332"/>
            <a:ext cx="342900" cy="6953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Calibri"/>
                <a:ea typeface="Calibri"/>
                <a:cs typeface="Times New Roman"/>
              </a:rPr>
              <a:t>V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Calibri"/>
                <a:ea typeface="Calibri"/>
                <a:cs typeface="Times New Roman"/>
              </a:rPr>
              <a:t>7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4" name="Rectangle 20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Rectangle 21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Rectangle 22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ll MT" pitchFamily="18" charset="0"/>
                <a:ea typeface="Calibri" pitchFamily="34" charset="0"/>
                <a:cs typeface="Times New Roman" pitchFamily="18" charset="0"/>
              </a:rPr>
              <a:t>											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" name="Text Box 2"/>
          <p:cNvSpPr txBox="1">
            <a:spLocks noChangeArrowheads="1"/>
          </p:cNvSpPr>
          <p:nvPr/>
        </p:nvSpPr>
        <p:spPr bwMode="auto">
          <a:xfrm>
            <a:off x="3700461" y="4721125"/>
            <a:ext cx="5409660" cy="1647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800" b="1" dirty="0">
                <a:effectLst/>
                <a:latin typeface="Times New Roman"/>
                <a:ea typeface="Calibri"/>
                <a:cs typeface="Times New Roman"/>
              </a:rPr>
              <a:t>☺</a:t>
            </a:r>
            <a:r>
              <a:rPr lang="en-US" sz="1800" b="1" dirty="0" err="1">
                <a:effectLst/>
                <a:latin typeface="Bell MT"/>
                <a:ea typeface="Calibri"/>
                <a:cs typeface="Times New Roman"/>
              </a:rPr>
              <a:t>Respuestas</a:t>
            </a:r>
            <a:r>
              <a:rPr lang="en-US" sz="1800" b="1" dirty="0">
                <a:effectLst/>
                <a:latin typeface="Bell MT"/>
                <a:ea typeface="Calibri"/>
                <a:cs typeface="Times New Roman"/>
              </a:rPr>
              <a:t> </a:t>
            </a:r>
            <a:r>
              <a:rPr lang="en-US" sz="1800" b="1" dirty="0" err="1" smtClean="0">
                <a:effectLst/>
                <a:latin typeface="Bell MT"/>
                <a:ea typeface="Calibri"/>
                <a:cs typeface="Times New Roman"/>
              </a:rPr>
              <a:t>posibles</a:t>
            </a:r>
            <a:r>
              <a:rPr lang="en-US" sz="1800" b="1" dirty="0" err="1" smtClean="0">
                <a:effectLst/>
                <a:latin typeface="Times New Roman"/>
                <a:ea typeface="Calibri"/>
                <a:cs typeface="Times New Roman"/>
              </a:rPr>
              <a:t>☺</a:t>
            </a:r>
            <a:r>
              <a:rPr lang="en-US" sz="1100" dirty="0" err="1"/>
              <a:t>Yes</a:t>
            </a:r>
            <a:r>
              <a:rPr lang="en-US" sz="1100" dirty="0"/>
              <a:t>. = </a:t>
            </a:r>
            <a:r>
              <a:rPr lang="en-US" sz="1100" dirty="0" err="1"/>
              <a:t>Sí</a:t>
            </a:r>
            <a:r>
              <a:rPr lang="en-US" sz="1100" dirty="0"/>
              <a:t>./No. = No</a:t>
            </a:r>
            <a:r>
              <a:rPr lang="en-US" sz="1100" dirty="0" smtClean="0"/>
              <a:t>.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Bell MT"/>
                <a:ea typeface="Calibri"/>
                <a:cs typeface="Times New Roman"/>
              </a:rPr>
              <a:t>Is there __________ /Are there __________ ? = ¿Hay __________ ?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Bell MT"/>
                <a:ea typeface="Calibri"/>
                <a:cs typeface="Times New Roman"/>
              </a:rPr>
              <a:t>Yes, there is/there are __________ . = </a:t>
            </a:r>
            <a:r>
              <a:rPr lang="en-US" sz="1400" dirty="0" err="1">
                <a:effectLst/>
                <a:latin typeface="Bell MT"/>
                <a:ea typeface="Calibri"/>
                <a:cs typeface="Times New Roman"/>
              </a:rPr>
              <a:t>Sí</a:t>
            </a:r>
            <a:r>
              <a:rPr lang="en-US" sz="1400" dirty="0">
                <a:effectLst/>
                <a:latin typeface="Bell MT"/>
                <a:ea typeface="Calibri"/>
                <a:cs typeface="Times New Roman"/>
              </a:rPr>
              <a:t>, hay __________ .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Bell MT"/>
                <a:ea typeface="Calibri"/>
                <a:cs typeface="Times New Roman"/>
              </a:rPr>
              <a:t>No, there is/there are not __________ . = No, no hay __________ .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4" name="Text Box 2"/>
          <p:cNvSpPr txBox="1">
            <a:spLocks noChangeArrowheads="1"/>
          </p:cNvSpPr>
          <p:nvPr/>
        </p:nvSpPr>
        <p:spPr bwMode="auto">
          <a:xfrm>
            <a:off x="1764529" y="1445498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 dirty="0" smtClean="0">
                <a:effectLst/>
                <a:latin typeface="Calibri"/>
                <a:ea typeface="Calibri"/>
                <a:cs typeface="Times New Roman"/>
              </a:rPr>
              <a:t>      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5" name="Text Box 2"/>
          <p:cNvSpPr txBox="1">
            <a:spLocks noChangeArrowheads="1"/>
          </p:cNvSpPr>
          <p:nvPr/>
        </p:nvSpPr>
        <p:spPr bwMode="auto">
          <a:xfrm>
            <a:off x="3680677" y="1409700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6" name="Text Box 2"/>
          <p:cNvSpPr txBox="1">
            <a:spLocks noChangeArrowheads="1"/>
          </p:cNvSpPr>
          <p:nvPr/>
        </p:nvSpPr>
        <p:spPr bwMode="auto">
          <a:xfrm>
            <a:off x="5726014" y="1428750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7" name="Text Box 2"/>
          <p:cNvSpPr txBox="1">
            <a:spLocks noChangeArrowheads="1"/>
          </p:cNvSpPr>
          <p:nvPr/>
        </p:nvSpPr>
        <p:spPr bwMode="auto">
          <a:xfrm>
            <a:off x="7943116" y="1428750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1916929" y="2441812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3639621" y="2497559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5844221" y="2397441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2" name="Text Box 2"/>
          <p:cNvSpPr txBox="1">
            <a:spLocks noChangeArrowheads="1"/>
          </p:cNvSpPr>
          <p:nvPr/>
        </p:nvSpPr>
        <p:spPr bwMode="auto">
          <a:xfrm>
            <a:off x="8041856" y="2599371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3" name="Text Box 2"/>
          <p:cNvSpPr txBox="1">
            <a:spLocks noChangeArrowheads="1"/>
          </p:cNvSpPr>
          <p:nvPr/>
        </p:nvSpPr>
        <p:spPr bwMode="auto">
          <a:xfrm>
            <a:off x="1954526" y="4248516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4" name="Text Box 2"/>
          <p:cNvSpPr txBox="1">
            <a:spLocks noChangeArrowheads="1"/>
          </p:cNvSpPr>
          <p:nvPr/>
        </p:nvSpPr>
        <p:spPr bwMode="auto">
          <a:xfrm>
            <a:off x="3656129" y="4018384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5" name="Text Box 2"/>
          <p:cNvSpPr txBox="1">
            <a:spLocks noChangeArrowheads="1"/>
          </p:cNvSpPr>
          <p:nvPr/>
        </p:nvSpPr>
        <p:spPr bwMode="auto">
          <a:xfrm>
            <a:off x="5856440" y="3939802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6" name="Text Box 2"/>
          <p:cNvSpPr txBox="1">
            <a:spLocks noChangeArrowheads="1"/>
          </p:cNvSpPr>
          <p:nvPr/>
        </p:nvSpPr>
        <p:spPr bwMode="auto">
          <a:xfrm>
            <a:off x="7729535" y="3937500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7" name="Text Box 2"/>
          <p:cNvSpPr txBox="1">
            <a:spLocks noChangeArrowheads="1"/>
          </p:cNvSpPr>
          <p:nvPr/>
        </p:nvSpPr>
        <p:spPr bwMode="auto">
          <a:xfrm>
            <a:off x="357187" y="5864125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8" name="Text Box 2"/>
          <p:cNvSpPr txBox="1">
            <a:spLocks noChangeArrowheads="1"/>
          </p:cNvSpPr>
          <p:nvPr/>
        </p:nvSpPr>
        <p:spPr bwMode="auto">
          <a:xfrm>
            <a:off x="1670524" y="5864125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9" name="Text Box 2"/>
          <p:cNvSpPr txBox="1">
            <a:spLocks noChangeArrowheads="1"/>
          </p:cNvSpPr>
          <p:nvPr/>
        </p:nvSpPr>
        <p:spPr bwMode="auto">
          <a:xfrm>
            <a:off x="2689815" y="6116537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40" name="Picture 39"/>
          <p:cNvPicPr/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474" y="1653761"/>
            <a:ext cx="676910" cy="447040"/>
          </a:xfrm>
          <a:prstGeom prst="rect">
            <a:avLst/>
          </a:prstGeom>
          <a:noFill/>
        </p:spPr>
      </p:pic>
      <p:pic>
        <p:nvPicPr>
          <p:cNvPr id="41" name="Picture 408" descr="Description: C:\Documents and Settings\Owner\Local Settings\Temporary Internet Files\Content.IE5\OOLY3YEV\MC900318702[1].wmf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24" y="1988472"/>
            <a:ext cx="895350" cy="103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408" descr="Description: C:\Documents and Settings\Owner\Local Settings\Temporary Internet Files\Content.IE5\OOLY3YEV\MC900318702[1].wmf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7" y="1713978"/>
            <a:ext cx="895350" cy="103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3" name="AutoShape 2"/>
          <p:cNvCxnSpPr>
            <a:cxnSpLocks noChangeShapeType="1"/>
          </p:cNvCxnSpPr>
          <p:nvPr/>
        </p:nvCxnSpPr>
        <p:spPr bwMode="auto">
          <a:xfrm flipH="1">
            <a:off x="7812360" y="1828799"/>
            <a:ext cx="67310" cy="56578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" name="AutoShape 2"/>
          <p:cNvCxnSpPr>
            <a:cxnSpLocks noChangeShapeType="1"/>
          </p:cNvCxnSpPr>
          <p:nvPr/>
        </p:nvCxnSpPr>
        <p:spPr bwMode="auto">
          <a:xfrm flipH="1">
            <a:off x="2516774" y="4763554"/>
            <a:ext cx="247650" cy="50355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5" name="AutoShape 2"/>
          <p:cNvCxnSpPr>
            <a:cxnSpLocks noChangeShapeType="1"/>
          </p:cNvCxnSpPr>
          <p:nvPr/>
        </p:nvCxnSpPr>
        <p:spPr bwMode="auto">
          <a:xfrm>
            <a:off x="6588440" y="3274640"/>
            <a:ext cx="483870" cy="4413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" name="AutoShape 2"/>
          <p:cNvCxnSpPr>
            <a:cxnSpLocks noChangeShapeType="1"/>
          </p:cNvCxnSpPr>
          <p:nvPr/>
        </p:nvCxnSpPr>
        <p:spPr bwMode="auto">
          <a:xfrm>
            <a:off x="481849" y="617824"/>
            <a:ext cx="483870" cy="4413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989438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226</Words>
  <Application>Microsoft Office PowerPoint</Application>
  <PresentationFormat>On-screen Show (4:3)</PresentationFormat>
  <Paragraphs>45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Karen Murano</dc:creator>
  <cp:lastModifiedBy>Karen Murano</cp:lastModifiedBy>
  <cp:revision>11</cp:revision>
  <dcterms:created xsi:type="dcterms:W3CDTF">2011-11-13T22:44:20Z</dcterms:created>
  <dcterms:modified xsi:type="dcterms:W3CDTF">2012-03-30T01:35:18Z</dcterms:modified>
</cp:coreProperties>
</file>